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57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6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78721" autoAdjust="0"/>
  </p:normalViewPr>
  <p:slideViewPr>
    <p:cSldViewPr snapToGrid="0">
      <p:cViewPr>
        <p:scale>
          <a:sx n="64" d="100"/>
          <a:sy n="64" d="100"/>
        </p:scale>
        <p:origin x="45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D6E2-B2CF-48B9-B314-0FB15AF3A66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2150-D788-4F1C-BBCB-1868FFD5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8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4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2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1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BA14-9008-AAB9-335E-960BAA105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E684B-E8D2-7533-8FFC-D3CEABD31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F7867-FC21-0AEF-196A-3BF52CD70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4AF90-9D7F-80FE-2C9F-8D4CDC7FE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8E86-6B2B-C6A3-B137-00469681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82280-AC2F-7678-2DB6-FB15AC0F0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99A53-5A52-C113-FCD9-1501DB7D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4/4/2025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5253-55A8-1C1B-6CF1-1E3D14CC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TIØ4317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04A8-1B76-0EA4-E3AE-8A52C0AA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8E6C-AED2-7E9E-9A9F-1BDBFE99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D48B0-5605-5CED-F9F9-201954F3B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0BA92-AA1F-BC60-F163-22F22395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3E953-CD6B-03AF-3C05-116B1AB0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35ED4-2247-2799-582A-2732AD95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8029B-4F5F-15CF-2BFF-F9D528CD17F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90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1EA2-ED53-DF8D-13FF-80801ACC0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7ECA-2FF8-7181-FF8A-20FF59E18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F3078-3E9B-B7A0-077E-ED2B97F9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97FF-09BF-7242-C685-0F2DB82B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FE121-A0FD-2A3C-4B5E-AA68043B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5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2CF9-729A-8FA1-73F9-49AFE24D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89FD-60C4-CAAC-4E8F-7BF0F6C47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2EDA-0EDA-6693-9E33-50927296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D2C3-D6D0-7053-93CA-217C71DE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BA59A-F559-324F-1AA4-EE18A2F0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B5ABD-0F5F-8915-CF3E-748C281B4276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7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97FF-4A25-BD84-637B-F029770B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45EDC-5361-A506-BDEE-B5D960AD4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EFAF-647E-4EA7-E34D-BDD71BB8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DB01D-3C86-8B20-7A8B-35A7FDA4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6FB0-7DDE-D3E7-8649-6A115CE1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C384-1085-C6BC-A723-15343D9F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AEFE-A868-3241-D7B0-EE857BCBF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62DD4-634A-0D7B-C539-F7AF6AD4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07B71-9D94-7E3B-3023-5060BEDE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4EB6E-1D47-3DD5-E54B-B5117028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F7D3-4F97-BAAD-8DDA-28E41566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35465-2E1F-6CE6-DED1-D83277F5AE38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8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C2BC-5D7C-22B6-F909-F70E188D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CC65D-1783-22BD-B6E1-FC7BEA02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49B7-A1E5-4ACE-F75F-1DCF93EEC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AE4F9-D344-3AA7-2D87-6F29FC8E1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E820D-6F92-0116-4761-5343DAFFF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1447-C6E5-A636-BE54-23072D76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ADCF-D56C-9680-E3E0-C37A60B4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214501-B075-6691-46A4-BD9C4D82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BFB1B-7CC1-E211-3500-E98CBE70BD71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A89352-475B-DC91-A0BB-27D77A36A5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2505075"/>
            <a:ext cx="51593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B46A5-D0ED-BCEC-4638-18AAC1FB58CA}"/>
              </a:ext>
            </a:extLst>
          </p:cNvPr>
          <p:cNvCxnSpPr>
            <a:cxnSpLocks/>
          </p:cNvCxnSpPr>
          <p:nvPr userDrawn="1"/>
        </p:nvCxnSpPr>
        <p:spPr>
          <a:xfrm>
            <a:off x="6172200" y="2511714"/>
            <a:ext cx="51593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6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035E-2AFF-5350-7871-D7A7C82B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C0B2F-F0A0-F810-9B42-007F492C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79A47-35F4-8731-F5B6-5A987FC0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B4490-4C54-8527-B005-3508535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DB31B-1F8C-22C0-E55F-47C929CBA08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EB636-75AF-3053-30C5-965A9EB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0D72F-DC13-B2E6-FD00-24F12EAE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298A9-C184-ABD8-0172-9F88B093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F7AF-2FF0-1CAB-980D-1F5519F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F483-4064-6A1B-6B33-2C9E2036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C6101-383B-AA42-FA07-04FB57E85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FFF6-7DD0-7C6F-A41C-014EC74C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1DDE2-9D3A-B3BC-AE79-3EE31F4F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742A1-4D85-C29E-D014-87F96AA6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2652-FA99-4906-962E-10ACCA9A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99CEE-7860-859F-07FA-5B6BFBA37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36EA9-FB87-1023-078C-19FBD66D8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E949E-6599-3FEE-1532-E7214364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5211A-2734-39B0-849B-05AAFD02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FC233-C6E7-8617-4502-8198D21E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A6488-AF5E-6871-A8CF-FBBF24F5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65EE1-4E2A-154F-DAB8-FED0827DA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1A67F-BE2B-AD2D-8688-38A943A0E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B35E4-CB35-4BDB-8A49-74A9DED1CBC2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1C02-054C-213D-F53B-3D5C8230B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TIØ4317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79B34-2942-25AF-09E5-6E04BD2E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pic>
        <p:nvPicPr>
          <p:cNvPr id="1028" name="Picture 4" descr="About SAMCoT - NTNU">
            <a:extLst>
              <a:ext uri="{FF2B5EF4-FFF2-40B4-BE49-F238E27FC236}">
                <a16:creationId xmlns:a16="http://schemas.microsoft.com/office/drawing/2014/main" id="{F62A6B38-BF15-8F95-3D9C-839732B327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86" y="313045"/>
            <a:ext cx="639602" cy="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C9DA-32D4-CCB9-1896-AA30AF371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Housing Prices Prediction and Seasonality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175BB-38FF-B82C-F6C4-D701C52DC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7837"/>
          </a:xfrm>
        </p:spPr>
        <p:txBody>
          <a:bodyPr/>
          <a:lstStyle/>
          <a:p>
            <a:r>
              <a:rPr lang="en-US" dirty="0"/>
              <a:t>Group 15 – TIØ4317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7F80AC3-6FB8-928E-27C6-1E4F9593C770}"/>
              </a:ext>
            </a:extLst>
          </p:cNvPr>
          <p:cNvSpPr txBox="1">
            <a:spLocks/>
          </p:cNvSpPr>
          <p:nvPr/>
        </p:nvSpPr>
        <p:spPr>
          <a:xfrm>
            <a:off x="2870521" y="4079875"/>
            <a:ext cx="6450957" cy="87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Group members: </a:t>
            </a:r>
            <a:r>
              <a:rPr lang="en-US" sz="1800" i="1" dirty="0"/>
              <a:t>Mathea Aune Bardal, Mathias Berthet, Matthias Ludvic </a:t>
            </a:r>
            <a:r>
              <a:rPr lang="en-US" sz="1800" i="1" dirty="0" err="1"/>
              <a:t>Ransau</a:t>
            </a:r>
            <a:r>
              <a:rPr lang="en-US" sz="1800" i="1" dirty="0"/>
              <a:t>, Miha Jan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1137C1-1370-3951-7CA1-D6F8AD6D2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201" y="246780"/>
            <a:ext cx="966788" cy="9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3F70-987D-7A19-785A-07E84BFD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83BF-6E0C-E51D-F5D4-1E5DE5A1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A2F3-037F-BCF3-E285-6876F89A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b="1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009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63A7-595C-B9B0-2AEF-2C97A537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and PACF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3927C-2051-A88D-625D-7C8D7C0D3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ACF – determining</a:t>
            </a:r>
            <a:r>
              <a:rPr lang="en-US" i="1" dirty="0"/>
              <a:t> 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3B52A-749A-E4B4-1EE8-8E99D4E3D9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q: The MA-term, helps determine the number of lags in the model</a:t>
            </a:r>
          </a:p>
          <a:p>
            <a:r>
              <a:rPr lang="en-US" sz="1400" dirty="0"/>
              <a:t>ACF: Autocorrelation function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Plotting the correlation between </a:t>
            </a:r>
            <a:r>
              <a:rPr lang="en-US" sz="1400" dirty="0" err="1"/>
              <a:t>r_t</a:t>
            </a:r>
            <a:r>
              <a:rPr lang="en-US" sz="1400" dirty="0"/>
              <a:t> and </a:t>
            </a:r>
            <a:r>
              <a:rPr lang="en-US" sz="1400" dirty="0" err="1"/>
              <a:t>r_t</a:t>
            </a:r>
            <a:r>
              <a:rPr lang="en-US" sz="1400" dirty="0"/>
              <a:t>-l. The value of q is implied by where the plot “cuts off”</a:t>
            </a:r>
          </a:p>
          <a:p>
            <a:r>
              <a:rPr lang="en-US" sz="1400" dirty="0"/>
              <a:t>Here implying:</a:t>
            </a:r>
          </a:p>
          <a:p>
            <a:pPr lvl="1"/>
            <a:r>
              <a:rPr lang="en-US" sz="1200" dirty="0"/>
              <a:t>q = 1 or 4 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D1C75-4CE6-298C-1331-BDE5B7EC0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PACF – determining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3B07F-115C-559B-B30C-5E1DA1E58D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Giving information about how much past lag helps predict present value, considering AR models of different orders: 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        is the PACF at lag </a:t>
            </a:r>
            <a:r>
              <a:rPr lang="en-US" sz="1400" i="1" dirty="0"/>
              <a:t>j, </a:t>
            </a:r>
            <a:r>
              <a:rPr lang="en-US" sz="1400" dirty="0"/>
              <a:t>showing how much lag j helps predict: where plot drops, is where the value is not useful anymore for prediction: </a:t>
            </a:r>
          </a:p>
          <a:p>
            <a:r>
              <a:rPr lang="en-US" sz="1400" i="1" dirty="0"/>
              <a:t>p= </a:t>
            </a:r>
            <a:r>
              <a:rPr lang="en-US" sz="1400" dirty="0"/>
              <a:t>between 1 and 5</a:t>
            </a:r>
            <a:endParaRPr lang="en-US" sz="1400" i="1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2B815-8D42-D060-B0A5-BED2D7F7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891" y="3145501"/>
            <a:ext cx="4049510" cy="643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CAEA8-472A-2D32-C0A2-732F4E4E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07" b="4003"/>
          <a:stretch/>
        </p:blipFill>
        <p:spPr>
          <a:xfrm>
            <a:off x="2584283" y="4429903"/>
            <a:ext cx="3318879" cy="1600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40E64-A245-FBAD-DADB-FF109884F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0" y="2994640"/>
            <a:ext cx="3274995" cy="868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947C1E-423E-7871-0AB9-39F971406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244" y="3971896"/>
            <a:ext cx="377807" cy="281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133FF8-D612-D915-F10A-005F04DF8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27" y="4391476"/>
            <a:ext cx="3098985" cy="16770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CFDCC8-0C4B-7ABE-9D78-B88588C02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92871" y="356201"/>
            <a:ext cx="763523" cy="7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27DC-8B76-9FAF-6964-687AF086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D4E1F-A1A5-A8C6-CFB2-12BF2DD2D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81729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Akaike information criterion (AIC) and Schwarz-Bayesian information criterion (BIC)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loop to check for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Selection rule: Choose the model with set of parameters with smallest value for AIC and BIC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D953C4-892D-7721-673D-8E2B2CBE7B0C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55817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B884796-3A25-CE38-A5E3-80C93A60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4" y="1692729"/>
            <a:ext cx="3598091" cy="4214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892E1-291A-BA25-E4CE-1A1F5E1F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870" b="4076"/>
          <a:stretch/>
        </p:blipFill>
        <p:spPr>
          <a:xfrm>
            <a:off x="1334815" y="3542641"/>
            <a:ext cx="2406868" cy="580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BF70F-2172-B920-4C56-63F54E4D3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5" y="4288228"/>
            <a:ext cx="2537460" cy="51237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E10E3F0-96AD-225D-3D36-41364DDC3723}"/>
              </a:ext>
            </a:extLst>
          </p:cNvPr>
          <p:cNvSpPr txBox="1">
            <a:spLocks/>
          </p:cNvSpPr>
          <p:nvPr/>
        </p:nvSpPr>
        <p:spPr>
          <a:xfrm>
            <a:off x="909183" y="5014383"/>
            <a:ext cx="558172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Result: P=1, d=2 and q=1 for BIC (simpler models), if we choose based on AIC we chose p=5, d=2 and q=4 (more complex model)</a:t>
            </a:r>
          </a:p>
          <a:p>
            <a:r>
              <a:rPr lang="en-US" dirty="0"/>
              <a:t>Decided to use more complex model in upcoming analysis</a:t>
            </a:r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B2E00B-D4C5-82C2-327D-D85C3FA47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48048" y="369607"/>
            <a:ext cx="816629" cy="8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E01B-77CD-781E-F650-3FFF6CFD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359E-E58A-2304-EEC0-35D0F0A9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79E6-5364-B360-975E-AB568B2BB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b="1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261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2D0A-F651-A90D-D2FC-085ABD46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3242A-D87B-B66F-8410-6E22E6853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Mean Squared Error (MSE)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BCC7E-3EA2-9359-6714-073847C574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346" y="2655064"/>
            <a:ext cx="3819129" cy="12232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44058-688C-31C7-AF75-D5E7DBA7D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Mean Absolute Error (MAE)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6AAB34-FE2F-AE41-9705-B0F79CC3E7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850934" y="2563617"/>
            <a:ext cx="3948246" cy="1304756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5D6A40-210B-B325-8008-CF8037F5CF93}"/>
              </a:ext>
            </a:extLst>
          </p:cNvPr>
          <p:cNvCxnSpPr>
            <a:cxnSpLocks/>
          </p:cNvCxnSpPr>
          <p:nvPr/>
        </p:nvCxnSpPr>
        <p:spPr>
          <a:xfrm>
            <a:off x="839788" y="4026783"/>
            <a:ext cx="10515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362D17-EC1B-91D7-85E1-161C185E6A2B}"/>
              </a:ext>
            </a:extLst>
          </p:cNvPr>
          <p:cNvSpPr txBox="1"/>
          <p:nvPr/>
        </p:nvSpPr>
        <p:spPr>
          <a:xfrm>
            <a:off x="839788" y="417677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split into 90/10 training/test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both MSE and MAE allows us to capture a more comprehensive picture of model accuracy – balancing the sensitivity to large errors (MSE) with the interpretability of average error magnitude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further compare data to different plots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E13DD-4F03-FBB8-0BD5-2A496129AD92}"/>
              </a:ext>
            </a:extLst>
          </p:cNvPr>
          <p:cNvCxnSpPr/>
          <p:nvPr/>
        </p:nvCxnSpPr>
        <p:spPr>
          <a:xfrm>
            <a:off x="5497215" y="5223489"/>
            <a:ext cx="551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BA6198-758A-1DB1-7C54-4B5D8DDF7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01835" y="308266"/>
            <a:ext cx="825595" cy="8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EDF1-9D88-11CC-86ED-C953E1DF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49262"/>
            <a:ext cx="3370262" cy="1600200"/>
          </a:xfrm>
        </p:spPr>
        <p:txBody>
          <a:bodyPr/>
          <a:lstStyle/>
          <a:p>
            <a:r>
              <a:rPr lang="en-US" dirty="0"/>
              <a:t>ARIMA 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0193E-6CFF-3263-72A4-B4C06F9E6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49462"/>
            <a:ext cx="295670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on log-transformed and second-differenced series: (</a:t>
            </a:r>
            <a:r>
              <a:rPr lang="en-US" dirty="0" err="1"/>
              <a:t>p,d,q</a:t>
            </a:r>
            <a:r>
              <a:rPr lang="en-US" dirty="0"/>
              <a:t>)=(5,2,4)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does not capture volatility, seems constant, but else, reasonably close to actual values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4A3E7A-AF7B-D124-3475-7A4D7DE7BBD0}"/>
              </a:ext>
            </a:extLst>
          </p:cNvPr>
          <p:cNvCxnSpPr>
            <a:cxnSpLocks/>
          </p:cNvCxnSpPr>
          <p:nvPr/>
        </p:nvCxnSpPr>
        <p:spPr>
          <a:xfrm>
            <a:off x="839789" y="2049462"/>
            <a:ext cx="29567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09CADD-1CE0-9FB6-4E9C-184A17B6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740" y="1388964"/>
            <a:ext cx="7777413" cy="4272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0FA2A-FCDF-AA44-EBEC-9D6BBE12A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96" y="4234022"/>
            <a:ext cx="1744644" cy="1084686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EC4DA7-D016-29ED-5722-50C5E28A9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54236" y="262031"/>
            <a:ext cx="771806" cy="7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D9D80-4371-0CD3-AE2B-86D26C311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19" y="695264"/>
            <a:ext cx="8666776" cy="571766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EF7A61-C40D-F6ED-7D2D-2296A108B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9130" y="-23306"/>
            <a:ext cx="936754" cy="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50C5D-A67B-2F27-B17D-1B3BFBB1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37BD-7DEA-6840-048E-7624CF3C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49262"/>
            <a:ext cx="3370262" cy="1600200"/>
          </a:xfrm>
        </p:spPr>
        <p:txBody>
          <a:bodyPr/>
          <a:lstStyle/>
          <a:p>
            <a:r>
              <a:rPr lang="en-US" dirty="0"/>
              <a:t>SARIMA 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F65B5-E57D-C8D3-D3B8-DB58CDA91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49462"/>
            <a:ext cx="295670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Incorporated seasonal parameters: (5,2,4,12)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fails to recognize change in trend and turn upwards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Trying to predict for years ahead, which is complicated for such models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0276BE-A440-518B-A1CC-F5419A3145FA}"/>
              </a:ext>
            </a:extLst>
          </p:cNvPr>
          <p:cNvCxnSpPr>
            <a:cxnSpLocks/>
          </p:cNvCxnSpPr>
          <p:nvPr/>
        </p:nvCxnSpPr>
        <p:spPr>
          <a:xfrm>
            <a:off x="839789" y="2049462"/>
            <a:ext cx="29567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197AD5-CD47-61B6-CDE7-CE6966B0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73" y="4210351"/>
            <a:ext cx="2126887" cy="1196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668FD-1C35-15BC-EBA9-2CF99BA88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093" y="1669397"/>
            <a:ext cx="7758619" cy="4191653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A34209-0B74-3FFB-E4FA-DE90B5213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92871" y="449262"/>
            <a:ext cx="718017" cy="7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982F1-8040-5855-96D8-7AE9CB4C9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848" y="309609"/>
            <a:ext cx="8828304" cy="623878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9FF78A-7DF0-2CD5-C732-1EBBA6C55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7518" y="1271504"/>
            <a:ext cx="821991" cy="8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9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CB86-7C3F-927A-900C-F2C997EE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7FFC7-2A0F-715D-4DD9-54F3AC9B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17" y="497711"/>
            <a:ext cx="9297565" cy="609781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842E62-061C-5585-4226-58F079354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7338" y="1427914"/>
            <a:ext cx="696078" cy="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5EB5-4313-3009-A8A2-706E1087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EF4E-BEE5-66F4-76A9-7C294461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391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6A95-41EB-232C-19AA-FDF61A56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B13B-FFDA-57F7-9504-BBCED892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1ED4-9F59-5E2F-EFAC-DB76A4E5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048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976-719D-51BE-7A05-D5A08280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48331F2-E52A-6F17-61B1-FB4E57F6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50540"/>
            <a:ext cx="61309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vs SARIMA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ARIMA had lower MSE, SARIMA had lower MAE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Both performed well overall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 Strength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Clear seasonal patterns identified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Real-World 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Adaptable to other cities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Useful for planners, investors, and policymakers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Advantage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Minimal preprocessing needed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Works on various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Strong tools for housing market forecasting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CB3C72-2E48-DBB7-6FD5-9220C57B6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0350" y="425283"/>
            <a:ext cx="922254" cy="9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7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EAB4-1652-2A39-5F96-79FBDAE7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676-A5DF-5B6D-71BD-EFCE1FAD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79820"/>
            <a:ext cx="8690811" cy="2318158"/>
          </a:xfrm>
        </p:spPr>
        <p:txBody>
          <a:bodyPr>
            <a:normAutofit/>
          </a:bodyPr>
          <a:lstStyle/>
          <a:p>
            <a:r>
              <a:rPr lang="en-US" sz="2000" dirty="0"/>
              <a:t>Importance of accurate housing prices within various sectors (real estate investment, urban planning, policy making etc.)</a:t>
            </a:r>
          </a:p>
          <a:p>
            <a:r>
              <a:rPr lang="en-US" sz="2000" dirty="0"/>
              <a:t>Many factors affecting housing market</a:t>
            </a:r>
          </a:p>
          <a:p>
            <a:r>
              <a:rPr lang="en-US" sz="2000" dirty="0"/>
              <a:t>Exploring ARIMA (</a:t>
            </a:r>
            <a:r>
              <a:rPr lang="en-US" sz="2000" dirty="0" err="1"/>
              <a:t>AutoRegressive</a:t>
            </a:r>
            <a:r>
              <a:rPr lang="en-US" sz="2000" dirty="0"/>
              <a:t> Integrated Moving Average) </a:t>
            </a:r>
          </a:p>
          <a:p>
            <a:pPr lvl="1"/>
            <a:r>
              <a:rPr lang="en-US" sz="2000" dirty="0"/>
              <a:t>SARIMA (Seasonal ARIMA) to remove seasonal effects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F02220-EFFF-0CB9-72E5-65CEDAC0DCC8}"/>
              </a:ext>
            </a:extLst>
          </p:cNvPr>
          <p:cNvSpPr txBox="1">
            <a:spLocks/>
          </p:cNvSpPr>
          <p:nvPr/>
        </p:nvSpPr>
        <p:spPr>
          <a:xfrm>
            <a:off x="2057400" y="2006098"/>
            <a:ext cx="9296400" cy="57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Project Goal: </a:t>
            </a:r>
            <a:r>
              <a:rPr lang="en-US" sz="2000" dirty="0"/>
              <a:t>Find most suitable model for data set and predict future values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F9BA1120-6E7C-1A90-54B2-0A2486EE5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690688"/>
            <a:ext cx="914400" cy="914400"/>
          </a:xfrm>
          <a:prstGeom prst="rect">
            <a:avLst/>
          </a:prstGeom>
        </p:spPr>
      </p:pic>
      <p:pic>
        <p:nvPicPr>
          <p:cNvPr id="8" name="Graphic 7" descr="House with solid fill">
            <a:extLst>
              <a:ext uri="{FF2B5EF4-FFF2-40B4-BE49-F238E27FC236}">
                <a16:creationId xmlns:a16="http://schemas.microsoft.com/office/drawing/2014/main" id="{C69E6E57-D80F-CDC1-E242-556C2A8ED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6191" y="2920498"/>
            <a:ext cx="1964322" cy="1964322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0ABA2C-3BCE-E339-1928-AA378CF4D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69500" y="263525"/>
            <a:ext cx="955675" cy="9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6372-97C5-9731-B695-0977A7A7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44AC-67EC-B493-C444-5E8BE105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6E2B-D03D-6B42-A1E2-E5712A15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b="1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233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80A4-F522-BA05-85A4-B0395A5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8EB03-0F16-7830-2538-34C18B634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About the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D4572-34C7-A84C-B7CD-E9176AD5DE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for various regions in Singapore</a:t>
            </a:r>
          </a:p>
          <a:p>
            <a:r>
              <a:rPr lang="en-US" sz="1800" dirty="0"/>
              <a:t>Information per house</a:t>
            </a:r>
          </a:p>
          <a:p>
            <a:pPr lvl="1"/>
            <a:r>
              <a:rPr lang="en-US" sz="1800" dirty="0"/>
              <a:t>Price per square meter (USD), area</a:t>
            </a:r>
          </a:p>
          <a:p>
            <a:pPr lvl="1"/>
            <a:r>
              <a:rPr lang="en-US" sz="1800" dirty="0"/>
              <a:t>Monthly timestamp</a:t>
            </a:r>
          </a:p>
          <a:p>
            <a:r>
              <a:rPr lang="en-US" sz="1800" dirty="0"/>
              <a:t>Data from 1990 to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629F4-AE0F-8BF8-2B1E-D6DF4B83E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9D23F5-3DD6-716C-E7C3-987D4006F2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Preprocessing ensures clean, structured data for ARIMA modeling</a:t>
            </a:r>
          </a:p>
          <a:p>
            <a:r>
              <a:rPr lang="en-US" sz="1800" dirty="0"/>
              <a:t>Filtered transactions to Bedok and set a proper datetime index</a:t>
            </a:r>
          </a:p>
          <a:p>
            <a:r>
              <a:rPr lang="en-US" sz="1800" dirty="0"/>
              <a:t>Resampled data to monthly averages for consistency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4A3EA1-2155-BC64-2164-FF73526FF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9701" y="365125"/>
            <a:ext cx="725488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0A7CB-27AF-F1EA-BBC9-813DD5FC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" y="2079295"/>
            <a:ext cx="6525366" cy="3681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B5DF1-3325-2F82-CC3B-AEF7912117C7}"/>
              </a:ext>
            </a:extLst>
          </p:cNvPr>
          <p:cNvSpPr txBox="1"/>
          <p:nvPr/>
        </p:nvSpPr>
        <p:spPr>
          <a:xfrm>
            <a:off x="7162868" y="3238681"/>
            <a:ext cx="44787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mean prices (blue line) with 5th–95th percentile range for insights (shaded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price growth observed, with higher volatility in recent years.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C73116D-4557-A6E2-A28F-BAC91F4A3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79338"/>
            <a:ext cx="105156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of the dataset of monthly Bedok price per square meter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6338DF-25F7-1BD3-C7F8-87B5FC085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5901" y="1903190"/>
            <a:ext cx="755798" cy="7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8BDF4-41F4-B0A9-A162-FD36F9B3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76A9-CB8F-471A-A15A-882688EF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ECF4-9897-566B-2E65-3256A817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b="1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406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623-818F-75E3-063F-78FB366B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Stationarity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58E2F-7700-E41F-FBA5-C5D96EACF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Need for Stationary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12EA9-BA2E-BB37-B8D9-1156E81A2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Series behave consistently and predictably</a:t>
            </a:r>
          </a:p>
          <a:p>
            <a:r>
              <a:rPr lang="en-US" sz="1800" dirty="0"/>
              <a:t>When joint distribution of </a:t>
            </a:r>
          </a:p>
          <a:p>
            <a:pPr marL="0" indent="0">
              <a:buNone/>
            </a:pPr>
            <a:r>
              <a:rPr lang="en-US" sz="1800" dirty="0"/>
              <a:t>     Is identical to:  (</a:t>
            </a:r>
          </a:p>
          <a:p>
            <a:r>
              <a:rPr lang="en-US" sz="1800" dirty="0"/>
              <a:t>Stationarity is critical for ARIMA; Model performance, predictions and estimates can become unreliable and misleading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700F3D-3E47-216E-2173-CC55C1652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Transformation of data 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A616B6-61AD-524E-1787-0263908E2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894239"/>
          </a:xfrm>
        </p:spPr>
        <p:txBody>
          <a:bodyPr>
            <a:normAutofit/>
          </a:bodyPr>
          <a:lstStyle/>
          <a:p>
            <a:r>
              <a:rPr lang="en-US" sz="1800" dirty="0"/>
              <a:t>Data was not stationary after preprocessing (looking at plot of the data), hence used log transformation  as explained mathematically: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Assumed then stationarity, but still had to perform stationarity tests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66FBF-DF17-AF7D-028D-DE2D27FC6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45" y="3319462"/>
            <a:ext cx="4930567" cy="800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88AF2-925C-7765-EBA7-FCCBCC8D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472" y="2851625"/>
            <a:ext cx="1245576" cy="310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7A9CF-B6E8-C2DF-43D1-EAE37AC1DE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8270"/>
          <a:stretch/>
        </p:blipFill>
        <p:spPr>
          <a:xfrm>
            <a:off x="2727626" y="3333987"/>
            <a:ext cx="1402230" cy="2333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BC8B2-C76A-73F0-4061-BB14B3A22A85}"/>
              </a:ext>
            </a:extLst>
          </p:cNvPr>
          <p:cNvCxnSpPr>
            <a:cxnSpLocks/>
          </p:cNvCxnSpPr>
          <p:nvPr/>
        </p:nvCxnSpPr>
        <p:spPr>
          <a:xfrm>
            <a:off x="8342489" y="6096000"/>
            <a:ext cx="284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8A8B50-EA4F-89D0-0328-AA1C22B7E48C}"/>
              </a:ext>
            </a:extLst>
          </p:cNvPr>
          <p:cNvSpPr txBox="1"/>
          <p:nvPr/>
        </p:nvSpPr>
        <p:spPr>
          <a:xfrm>
            <a:off x="8342489" y="5726668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stationarity</a:t>
            </a:r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E13EA1-71EF-DB43-59D4-63B86D1CD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70589" y="271382"/>
            <a:ext cx="981233" cy="9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210C-F371-6210-AAAD-047D72E2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stationarity - ADF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CCA01F-4F04-0226-2618-FE3D225B5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Process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1249D-163E-3D1F-44A8-4F30A711E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B78472-17FA-20DF-D213-713B6AF9C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02460"/>
            <a:ext cx="5183188" cy="13160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ADF test statistic: -3.7514</a:t>
            </a:r>
          </a:p>
          <a:p>
            <a:pPr marL="0" indent="0" algn="ctr">
              <a:buNone/>
            </a:pPr>
            <a:r>
              <a:rPr lang="en-US" sz="1800" dirty="0"/>
              <a:t>P-Value: 0.0034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D3906-1B02-98C5-41C3-53573FEA3C2A}"/>
              </a:ext>
            </a:extLst>
          </p:cNvPr>
          <p:cNvSpPr txBox="1"/>
          <p:nvPr/>
        </p:nvSpPr>
        <p:spPr>
          <a:xfrm>
            <a:off x="838200" y="2810933"/>
            <a:ext cx="5011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Augmented Dickey-Fuller test (ADF-test)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 for unit roots -&gt; indication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statistic: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test hypothesizes:</a:t>
            </a:r>
          </a:p>
          <a:p>
            <a:r>
              <a:rPr lang="en-US" dirty="0"/>
              <a:t>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924CB-CE9A-8236-B42A-491A0AD6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85" b="8485"/>
          <a:stretch/>
        </p:blipFill>
        <p:spPr>
          <a:xfrm>
            <a:off x="1243839" y="3955537"/>
            <a:ext cx="4028071" cy="801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99BFE-D020-9BE7-C104-325871CC0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76"/>
          <a:stretch/>
        </p:blipFill>
        <p:spPr>
          <a:xfrm>
            <a:off x="1243840" y="5062805"/>
            <a:ext cx="4028071" cy="870886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7D53734-29CF-D184-1A73-353549B4C761}"/>
              </a:ext>
            </a:extLst>
          </p:cNvPr>
          <p:cNvSpPr txBox="1">
            <a:spLocks/>
          </p:cNvSpPr>
          <p:nvPr/>
        </p:nvSpPr>
        <p:spPr>
          <a:xfrm>
            <a:off x="6172200" y="4925050"/>
            <a:ext cx="5183188" cy="131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We </a:t>
            </a:r>
            <a:r>
              <a:rPr lang="en-US" sz="2400" i="1" dirty="0"/>
              <a:t>reject</a:t>
            </a:r>
            <a:r>
              <a:rPr lang="en-US" sz="2400" dirty="0"/>
              <a:t> the null hypothesis, stating that the data is stationary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9CCF442A-47AA-EA66-AB79-3E745C7F87B8}"/>
              </a:ext>
            </a:extLst>
          </p:cNvPr>
          <p:cNvSpPr/>
          <p:nvPr/>
        </p:nvSpPr>
        <p:spPr>
          <a:xfrm rot="5400000">
            <a:off x="8527533" y="2631702"/>
            <a:ext cx="472521" cy="3120192"/>
          </a:xfrm>
          <a:prstGeom prst="chevron">
            <a:avLst>
              <a:gd name="adj" fmla="val 56061"/>
            </a:avLst>
          </a:prstGeom>
          <a:solidFill>
            <a:srgbClr val="0347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FBA27E-BFC3-9452-7086-A5BEA0B66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1" y="367791"/>
            <a:ext cx="877888" cy="8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1032</Words>
  <Application>Microsoft Office PowerPoint</Application>
  <PresentationFormat>Widescreen</PresentationFormat>
  <Paragraphs>207</Paragraphs>
  <Slides>21</Slides>
  <Notes>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Times New Roman</vt:lpstr>
      <vt:lpstr>Office Theme</vt:lpstr>
      <vt:lpstr>Housing Prices Prediction and Seasonality Analysis </vt:lpstr>
      <vt:lpstr>Presentation Agenda</vt:lpstr>
      <vt:lpstr>Introduction </vt:lpstr>
      <vt:lpstr>Presentation Agenda</vt:lpstr>
      <vt:lpstr>Data</vt:lpstr>
      <vt:lpstr>Plot of the dataset of monthly Bedok price per square meter</vt:lpstr>
      <vt:lpstr>Presentation Agenda</vt:lpstr>
      <vt:lpstr>About Stationarity</vt:lpstr>
      <vt:lpstr>Testing for stationarity - ADF</vt:lpstr>
      <vt:lpstr>Presentation Agenda</vt:lpstr>
      <vt:lpstr>ACF and PACF testing</vt:lpstr>
      <vt:lpstr>AIC and BIC testing</vt:lpstr>
      <vt:lpstr>Presentation Agenda</vt:lpstr>
      <vt:lpstr>Evaluation Metrics</vt:lpstr>
      <vt:lpstr>ARIMA Model Evaluation</vt:lpstr>
      <vt:lpstr>PowerPoint Presentation</vt:lpstr>
      <vt:lpstr>SARIMA Model Evaluation</vt:lpstr>
      <vt:lpstr>PowerPoint Presentation</vt:lpstr>
      <vt:lpstr>PowerPoint Presentation</vt:lpstr>
      <vt:lpstr>Presentation Agenda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Mathea Aune Bardal</dc:creator>
  <cp:lastModifiedBy>Mathea Aune Bardal</cp:lastModifiedBy>
  <cp:revision>2</cp:revision>
  <cp:lastPrinted>2025-04-05T12:15:49Z</cp:lastPrinted>
  <dcterms:created xsi:type="dcterms:W3CDTF">2025-04-04T15:45:47Z</dcterms:created>
  <dcterms:modified xsi:type="dcterms:W3CDTF">2025-04-05T12:18:04Z</dcterms:modified>
</cp:coreProperties>
</file>